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61" r:id="rId4"/>
    <p:sldId id="262" r:id="rId5"/>
    <p:sldId id="260" r:id="rId6"/>
    <p:sldId id="263" r:id="rId7"/>
  </p:sldIdLst>
  <p:sldSz cx="9144000" cy="6858000" type="screen4x3"/>
  <p:notesSz cx="6692900" cy="98679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68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00257" cy="493394"/>
          </a:xfrm>
          <a:prstGeom prst="rect">
            <a:avLst/>
          </a:prstGeom>
        </p:spPr>
        <p:txBody>
          <a:bodyPr vert="horz" lIns="90403" tIns="45201" rIns="90403" bIns="4520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91094" y="1"/>
            <a:ext cx="2900257" cy="493394"/>
          </a:xfrm>
          <a:prstGeom prst="rect">
            <a:avLst/>
          </a:prstGeom>
        </p:spPr>
        <p:txBody>
          <a:bodyPr vert="horz" lIns="90403" tIns="45201" rIns="90403" bIns="45201" rtlCol="0"/>
          <a:lstStyle>
            <a:lvl1pPr algn="r">
              <a:defRPr sz="1200"/>
            </a:lvl1pPr>
          </a:lstStyle>
          <a:p>
            <a:fld id="{4AD803DE-F506-43BA-B1E6-3054D0E83B0E}" type="datetimeFigureOut">
              <a:rPr lang="ru-RU" smtClean="0"/>
              <a:t>03.12.2019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79475" y="739775"/>
            <a:ext cx="4933950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03" tIns="45201" rIns="90403" bIns="4520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9290" y="4687254"/>
            <a:ext cx="5354320" cy="4440554"/>
          </a:xfrm>
          <a:prstGeom prst="rect">
            <a:avLst/>
          </a:prstGeom>
        </p:spPr>
        <p:txBody>
          <a:bodyPr vert="horz" lIns="90403" tIns="45201" rIns="90403" bIns="4520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2794"/>
            <a:ext cx="2900257" cy="493394"/>
          </a:xfrm>
          <a:prstGeom prst="rect">
            <a:avLst/>
          </a:prstGeom>
        </p:spPr>
        <p:txBody>
          <a:bodyPr vert="horz" lIns="90403" tIns="45201" rIns="90403" bIns="4520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91094" y="9372794"/>
            <a:ext cx="2900257" cy="493394"/>
          </a:xfrm>
          <a:prstGeom prst="rect">
            <a:avLst/>
          </a:prstGeom>
        </p:spPr>
        <p:txBody>
          <a:bodyPr vert="horz" lIns="90403" tIns="45201" rIns="90403" bIns="45201" rtlCol="0" anchor="b"/>
          <a:lstStyle>
            <a:lvl1pPr algn="r">
              <a:defRPr sz="1200"/>
            </a:lvl1pPr>
          </a:lstStyle>
          <a:p>
            <a:fld id="{0AC333F0-7CB1-4053-8F43-B6B3670B66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827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333F0-7CB1-4053-8F43-B6B3670B66A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853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92"/>
            <a:ext cx="9142412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363693"/>
            <a:ext cx="7772400" cy="1470025"/>
          </a:xfrm>
        </p:spPr>
        <p:txBody>
          <a:bodyPr>
            <a:normAutofit/>
          </a:bodyPr>
          <a:lstStyle>
            <a:lvl1pPr>
              <a:defRPr sz="50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865834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2800" b="0">
                <a:solidFill>
                  <a:schemeClr val="bg1"/>
                </a:solidFill>
                <a:latin typeface="+mj-lt"/>
              </a:defRPr>
            </a:lvl1pPr>
            <a:lvl2pPr marL="45679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35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03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71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398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07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975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43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028918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6797" indent="0">
              <a:buNone/>
              <a:defRPr sz="2800"/>
            </a:lvl2pPr>
            <a:lvl3pPr marL="913593" indent="0">
              <a:buNone/>
              <a:defRPr sz="2400"/>
            </a:lvl3pPr>
            <a:lvl4pPr marL="1370390" indent="0">
              <a:buNone/>
              <a:defRPr sz="2000"/>
            </a:lvl4pPr>
            <a:lvl5pPr marL="1827188" indent="0">
              <a:buNone/>
              <a:defRPr sz="2000"/>
            </a:lvl5pPr>
            <a:lvl6pPr marL="2283983" indent="0">
              <a:buNone/>
              <a:defRPr sz="2000"/>
            </a:lvl6pPr>
            <a:lvl7pPr marL="2740780" indent="0">
              <a:buNone/>
              <a:defRPr sz="2000"/>
            </a:lvl7pPr>
            <a:lvl8pPr marL="3197578" indent="0">
              <a:buNone/>
              <a:defRPr sz="2000"/>
            </a:lvl8pPr>
            <a:lvl9pPr marL="3654373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811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242072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53350" y="303213"/>
            <a:ext cx="2405063" cy="645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4988" y="303213"/>
            <a:ext cx="7065962" cy="64516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09563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5926142" y="5127625"/>
            <a:ext cx="923925" cy="376238"/>
          </a:xfrm>
          <a:prstGeom prst="rect">
            <a:avLst/>
          </a:prstGeom>
          <a:noFill/>
        </p:spPr>
        <p:txBody>
          <a:bodyPr lIns="80091" tIns="40046" rIns="80091" bIns="40046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5635" indent="2783">
              <a:defRPr>
                <a:latin typeface="+mj-lt"/>
              </a:defRPr>
            </a:lvl2pPr>
            <a:lvl3pPr marL="550623" indent="-228035">
              <a:tabLst/>
              <a:defRPr>
                <a:latin typeface="+mj-lt"/>
              </a:defRPr>
            </a:lvl3pPr>
            <a:lvl4pPr marL="0" indent="315635">
              <a:lnSpc>
                <a:spcPts val="1578"/>
              </a:lnSpc>
              <a:spcBef>
                <a:spcPts val="351"/>
              </a:spcBef>
              <a:defRPr>
                <a:latin typeface="+mj-lt"/>
              </a:defRPr>
            </a:lvl4pPr>
            <a:lvl5pPr>
              <a:lnSpc>
                <a:spcPts val="1578"/>
              </a:lnSpc>
              <a:spcBef>
                <a:spcPts val="351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822635" y="501073"/>
            <a:ext cx="7337192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59350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4"/>
            <a:ext cx="9142413" cy="685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2639" y="1606875"/>
            <a:ext cx="7320689" cy="4829253"/>
          </a:xfrm>
        </p:spPr>
        <p:txBody>
          <a:bodyPr/>
          <a:lstStyle>
            <a:lvl1pPr marL="318417" indent="0">
              <a:buFontTx/>
              <a:buNone/>
              <a:defRPr b="1">
                <a:latin typeface="+mj-lt"/>
              </a:defRPr>
            </a:lvl1pPr>
            <a:lvl2pPr marL="318417" indent="0">
              <a:defRPr>
                <a:latin typeface="+mj-lt"/>
              </a:defRPr>
            </a:lvl2pPr>
            <a:lvl3pPr marL="550623" indent="-228035">
              <a:defRPr>
                <a:latin typeface="+mj-lt"/>
              </a:defRPr>
            </a:lvl3pPr>
            <a:lvl4pPr marL="0" indent="315635">
              <a:defRPr>
                <a:latin typeface="+mj-lt"/>
              </a:defRPr>
            </a:lvl4pPr>
            <a:lvl5pPr marL="1256977" indent="0">
              <a:buNone/>
              <a:defRPr>
                <a:latin typeface="+mj-lt"/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821926" y="501073"/>
            <a:ext cx="7337901" cy="1105803"/>
          </a:xfrm>
        </p:spPr>
        <p:txBody>
          <a:bodyPr/>
          <a:lstStyle>
            <a:lvl1pPr marL="0" marR="0" indent="0" defTabSz="913593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4700"/>
            </a:lvl1pPr>
          </a:lstStyle>
          <a:p>
            <a:pPr lvl="0"/>
            <a:r>
              <a:rPr lang="ru-RU" noProof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5" name="Номер слайда 19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37703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" y="3"/>
            <a:ext cx="9142413" cy="685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9" y="1012506"/>
            <a:ext cx="7320689" cy="202463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9" y="3429720"/>
            <a:ext cx="7320689" cy="3006404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6797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3593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039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718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398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078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9757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437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375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337192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22635" y="1606871"/>
            <a:ext cx="3620764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14933" y="1606871"/>
            <a:ext cx="3644897" cy="469579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48267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7"/>
            <a:ext cx="7864166" cy="1105804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22638" y="1606871"/>
            <a:ext cx="3674753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638" y="2174876"/>
            <a:ext cx="3674753" cy="426124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72003" y="1606871"/>
            <a:ext cx="3587825" cy="56800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797" indent="0">
              <a:buNone/>
              <a:defRPr sz="2000" b="1"/>
            </a:lvl2pPr>
            <a:lvl3pPr marL="913593" indent="0">
              <a:buNone/>
              <a:defRPr sz="1800" b="1"/>
            </a:lvl3pPr>
            <a:lvl4pPr marL="1370390" indent="0">
              <a:buNone/>
              <a:defRPr sz="1600" b="1"/>
            </a:lvl4pPr>
            <a:lvl5pPr marL="1827188" indent="0">
              <a:buNone/>
              <a:defRPr sz="1600" b="1"/>
            </a:lvl5pPr>
            <a:lvl6pPr marL="2283983" indent="0">
              <a:buNone/>
              <a:defRPr sz="1600" b="1"/>
            </a:lvl6pPr>
            <a:lvl7pPr marL="2740780" indent="0">
              <a:buNone/>
              <a:defRPr sz="1600" b="1"/>
            </a:lvl7pPr>
            <a:lvl8pPr marL="3197578" indent="0">
              <a:buNone/>
              <a:defRPr sz="1600" b="1"/>
            </a:lvl8pPr>
            <a:lvl9pPr marL="3654373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3" y="2188098"/>
            <a:ext cx="3587825" cy="424802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0288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88" y="1588"/>
            <a:ext cx="9142412" cy="685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2635" y="501068"/>
            <a:ext cx="7864166" cy="1105804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46960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191500" y="5872163"/>
            <a:ext cx="566738" cy="654050"/>
          </a:xfrm>
        </p:spPr>
        <p:txBody>
          <a:bodyPr/>
          <a:lstStyle>
            <a:lvl1pPr algn="ctr">
              <a:defRPr sz="2400" i="0" smtClean="0">
                <a:solidFill>
                  <a:schemeClr val="bg1"/>
                </a:solidFill>
                <a:latin typeface="+mj-lt"/>
              </a:defRPr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69955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5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5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797" indent="0">
              <a:buNone/>
              <a:defRPr sz="1200"/>
            </a:lvl2pPr>
            <a:lvl3pPr marL="913593" indent="0">
              <a:buNone/>
              <a:defRPr sz="1000"/>
            </a:lvl3pPr>
            <a:lvl4pPr marL="1370390" indent="0">
              <a:buNone/>
              <a:defRPr sz="900"/>
            </a:lvl4pPr>
            <a:lvl5pPr marL="1827188" indent="0">
              <a:buNone/>
              <a:defRPr sz="900"/>
            </a:lvl5pPr>
            <a:lvl6pPr marL="2283983" indent="0">
              <a:buNone/>
              <a:defRPr sz="900"/>
            </a:lvl6pPr>
            <a:lvl7pPr marL="2740780" indent="0">
              <a:buNone/>
              <a:defRPr sz="900"/>
            </a:lvl7pPr>
            <a:lvl8pPr marL="3197578" indent="0">
              <a:buNone/>
              <a:defRPr sz="900"/>
            </a:lvl8pPr>
            <a:lvl9pPr marL="3654373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61BE77B-E0B6-4B31-86DC-433A53C5D072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80789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815979" y="490538"/>
            <a:ext cx="7343775" cy="110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075" name="Текст 2"/>
          <p:cNvSpPr>
            <a:spLocks noGrp="1"/>
          </p:cNvSpPr>
          <p:nvPr>
            <p:ph type="body" idx="1"/>
          </p:nvPr>
        </p:nvSpPr>
        <p:spPr bwMode="auto">
          <a:xfrm>
            <a:off x="815979" y="1600204"/>
            <a:ext cx="7343775" cy="4835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1" y="6356354"/>
            <a:ext cx="2133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1BE77B-E0B6-4B31-86DC-433A53C5D072}" type="datetimeFigureOut">
              <a:rPr lang="ru-RU" smtClean="0"/>
              <a:pPr/>
              <a:t>03.12.2019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3" y="6356354"/>
            <a:ext cx="2895600" cy="365125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324850" y="6042025"/>
            <a:ext cx="619125" cy="631825"/>
          </a:xfrm>
          <a:prstGeom prst="rect">
            <a:avLst/>
          </a:prstGeom>
        </p:spPr>
        <p:txBody>
          <a:bodyPr vert="horz" lIns="91360" tIns="45680" rIns="91360" bIns="45680" rtlCol="0" anchor="ctr">
            <a:normAutofit/>
          </a:bodyPr>
          <a:lstStyle>
            <a:lvl1pPr algn="ctr">
              <a:lnSpc>
                <a:spcPts val="2104"/>
              </a:lnSpc>
              <a:defRPr sz="2400" smtClean="0">
                <a:solidFill>
                  <a:schemeClr val="bg1"/>
                </a:solidFill>
              </a:defRPr>
            </a:lvl1pPr>
          </a:lstStyle>
          <a:p>
            <a:fld id="{AE39DFFD-3B80-4946-9149-49C6A5B7B00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46860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iming>
    <p:tnLst>
      <p:par>
        <p:cTn id="1" dur="indefinite" restart="never" nodeType="tmRoot"/>
      </p:par>
    </p:tnLst>
  </p:timing>
  <p:txStyles>
    <p:titleStyle>
      <a:lvl1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2pPr>
      <a:lvl3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3pPr>
      <a:lvl4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4pPr>
      <a:lvl5pPr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5pPr>
      <a:lvl6pPr marL="456877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6pPr>
      <a:lvl7pPr marL="913755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7pPr>
      <a:lvl8pPr marL="1370632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8pPr>
      <a:lvl9pPr marL="1827510" algn="l" defTabSz="912169" rtl="0" eaLnBrk="1" fontAlgn="base" hangingPunct="1">
        <a:lnSpc>
          <a:spcPts val="4560"/>
        </a:lnSpc>
        <a:spcBef>
          <a:spcPct val="0"/>
        </a:spcBef>
        <a:spcAft>
          <a:spcPct val="0"/>
        </a:spcAft>
        <a:defRPr sz="3700" b="1">
          <a:solidFill>
            <a:srgbClr val="005AA9"/>
          </a:solidFill>
          <a:latin typeface="Arial" pitchFamily="34" charset="0"/>
        </a:defRPr>
      </a:lvl9pPr>
    </p:titleStyle>
    <p:bodyStyle>
      <a:lvl1pPr marL="317276" algn="l" defTabSz="912169" rtl="0" eaLnBrk="1" fontAlgn="base" hangingPunct="1">
        <a:spcBef>
          <a:spcPct val="20000"/>
        </a:spcBef>
        <a:spcAft>
          <a:spcPct val="0"/>
        </a:spcAft>
        <a:buFont typeface="+mj-lt"/>
        <a:defRPr sz="3200" kern="1200">
          <a:solidFill>
            <a:srgbClr val="005AA9"/>
          </a:solidFill>
          <a:latin typeface="+mj-lt"/>
          <a:ea typeface="+mn-ea"/>
          <a:cs typeface="+mn-cs"/>
        </a:defRPr>
      </a:lvl1pPr>
      <a:lvl2pPr marL="317276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defRPr sz="2100" kern="1200">
          <a:solidFill>
            <a:srgbClr val="504F53"/>
          </a:solidFill>
          <a:latin typeface="+mj-lt"/>
          <a:ea typeface="+mn-ea"/>
          <a:cs typeface="+mn-cs"/>
        </a:defRPr>
      </a:lvl2pPr>
      <a:lvl3pPr marL="623448" indent="-226853" algn="l" defTabSz="912169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100" kern="1200">
          <a:solidFill>
            <a:srgbClr val="504F53"/>
          </a:solidFill>
          <a:latin typeface="+mj-lt"/>
          <a:ea typeface="+mn-ea"/>
          <a:cs typeface="+mn-cs"/>
        </a:defRPr>
      </a:lvl3pPr>
      <a:lvl4pPr indent="314104" algn="just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400" kern="1200">
          <a:solidFill>
            <a:srgbClr val="504F53"/>
          </a:solidFill>
          <a:latin typeface="+mj-lt"/>
          <a:ea typeface="+mn-ea"/>
          <a:cs typeface="+mn-cs"/>
        </a:defRPr>
      </a:lvl4pPr>
      <a:lvl5pPr marL="1256414" algn="l" defTabSz="912169" rtl="0" eaLnBrk="1" fontAlgn="base" hangingPunct="1">
        <a:lnSpc>
          <a:spcPts val="1575"/>
        </a:lnSpc>
        <a:spcBef>
          <a:spcPts val="350"/>
        </a:spcBef>
        <a:spcAft>
          <a:spcPct val="0"/>
        </a:spcAft>
        <a:buFont typeface="Arial" pitchFamily="34" charset="0"/>
        <a:defRPr sz="1200" kern="1200">
          <a:solidFill>
            <a:srgbClr val="8D8C90"/>
          </a:solidFill>
          <a:latin typeface="+mj-lt"/>
          <a:ea typeface="+mn-ea"/>
          <a:cs typeface="+mn-cs"/>
        </a:defRPr>
      </a:lvl5pPr>
      <a:lvl6pPr marL="251238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69178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5976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2773" indent="-228398" algn="l" defTabSz="913593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97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59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39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18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98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780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7578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4373" algn="l" defTabSz="913593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2996952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Налоговые аспекты реализации в Приморском крае инвестиционных режимов ТОР и СПВ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03648" y="5373216"/>
            <a:ext cx="6400800" cy="1173210"/>
          </a:xfrm>
        </p:spPr>
        <p:txBody>
          <a:bodyPr>
            <a:normAutofit/>
          </a:bodyPr>
          <a:lstStyle/>
          <a:p>
            <a:r>
              <a:rPr lang="ru-RU" sz="2000" dirty="0" smtClean="0"/>
              <a:t>Исполняющий обязанности руководителя УФНС России по Приморскому краю Н.В. Ян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971600" y="5092745"/>
            <a:ext cx="3312368" cy="1538713"/>
          </a:xfrm>
        </p:spPr>
        <p:txBody>
          <a:bodyPr/>
          <a:lstStyle/>
          <a:p>
            <a:r>
              <a:rPr lang="ru-RU" sz="2400" dirty="0">
                <a:latin typeface="Arial Narrow" pitchFamily="34" charset="0"/>
              </a:rPr>
              <a:t>В</a:t>
            </a:r>
            <a:r>
              <a:rPr lang="ru-RU" sz="2400" dirty="0" smtClean="0">
                <a:latin typeface="Arial Narrow" pitchFamily="34" charset="0"/>
              </a:rPr>
              <a:t> числе резидентов – 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9</a:t>
            </a:r>
            <a:r>
              <a:rPr lang="en-US" sz="2400" dirty="0" smtClean="0">
                <a:solidFill>
                  <a:srgbClr val="FF0000"/>
                </a:solidFill>
                <a:latin typeface="Arial Narrow" pitchFamily="34" charset="0"/>
              </a:rPr>
              <a:t>4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 организаци</a:t>
            </a:r>
            <a:r>
              <a:rPr lang="ru-RU" sz="2400" dirty="0">
                <a:solidFill>
                  <a:srgbClr val="FF0000"/>
                </a:solidFill>
                <a:latin typeface="Arial Narrow" pitchFamily="34" charset="0"/>
              </a:rPr>
              <a:t>и</a:t>
            </a:r>
            <a:endParaRPr lang="ru-RU" sz="2400" dirty="0" smtClean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4348" y="500043"/>
            <a:ext cx="8429652" cy="1000132"/>
          </a:xfrm>
        </p:spPr>
        <p:txBody>
          <a:bodyPr/>
          <a:lstStyle/>
          <a:p>
            <a:r>
              <a:rPr lang="ru-RU" sz="2800" dirty="0" smtClean="0"/>
              <a:t>Реализация экономических моделей </a:t>
            </a:r>
            <a:br>
              <a:rPr lang="ru-RU" sz="2800" dirty="0" smtClean="0"/>
            </a:br>
            <a:r>
              <a:rPr lang="ru-RU" sz="2800" dirty="0" smtClean="0"/>
              <a:t>в Приморье</a:t>
            </a:r>
            <a:endParaRPr lang="ru-RU" sz="2800" dirty="0"/>
          </a:p>
        </p:txBody>
      </p:sp>
      <p:pic>
        <p:nvPicPr>
          <p:cNvPr id="1027" name="Picture 3" descr="C:\Users\2500-31-601\Desktop\1200px-Russia_Primorsky_Krai_location_map.svg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1832992"/>
            <a:ext cx="5518087" cy="3456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2500-31-601\Downloads\ТО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675936"/>
            <a:ext cx="2128121" cy="755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2500-31-601\Downloads\СПВ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6206" y="1690361"/>
            <a:ext cx="2281098" cy="809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Содержимое 1"/>
          <p:cNvSpPr txBox="1">
            <a:spLocks/>
          </p:cNvSpPr>
          <p:nvPr/>
        </p:nvSpPr>
        <p:spPr bwMode="auto">
          <a:xfrm>
            <a:off x="5265551" y="2780928"/>
            <a:ext cx="3589349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Статус </a:t>
            </a:r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СПВ имеют –</a:t>
            </a:r>
          </a:p>
          <a:p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1</a:t>
            </a:r>
            <a:r>
              <a:rPr lang="en-US" sz="2400" dirty="0" smtClean="0">
                <a:solidFill>
                  <a:srgbClr val="FF0000"/>
                </a:solidFill>
                <a:latin typeface="Arial Narrow" pitchFamily="34" charset="0"/>
              </a:rPr>
              <a:t>357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организаций</a:t>
            </a:r>
            <a:endParaRPr lang="ru-RU" sz="2400" dirty="0">
              <a:solidFill>
                <a:srgbClr val="FF0000"/>
              </a:solidFill>
              <a:latin typeface="Arial Narrow" pitchFamily="34" charset="0"/>
            </a:endParaRPr>
          </a:p>
          <a:p>
            <a:r>
              <a:rPr lang="ru-RU" sz="2400" dirty="0">
                <a:solidFill>
                  <a:srgbClr val="FF0000"/>
                </a:solidFill>
                <a:latin typeface="Arial Narrow" pitchFamily="34" charset="0"/>
              </a:rPr>
              <a:t>и 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8</a:t>
            </a:r>
            <a:r>
              <a:rPr lang="en-US" sz="2400" dirty="0" smtClean="0">
                <a:solidFill>
                  <a:srgbClr val="FF0000"/>
                </a:solidFill>
                <a:latin typeface="Arial Narrow" pitchFamily="34" charset="0"/>
              </a:rPr>
              <a:t>5</a:t>
            </a:r>
            <a:r>
              <a:rPr lang="ru-RU" sz="2400" dirty="0" smtClean="0">
                <a:solidFill>
                  <a:srgbClr val="FF0000"/>
                </a:solidFill>
                <a:latin typeface="Arial Narrow" pitchFamily="34" charset="0"/>
              </a:rPr>
              <a:t> </a:t>
            </a:r>
            <a:r>
              <a:rPr lang="ru-RU" sz="2400" dirty="0">
                <a:solidFill>
                  <a:srgbClr val="FF0000"/>
                </a:solidFill>
                <a:latin typeface="Arial Narrow" pitchFamily="34" charset="0"/>
              </a:rPr>
              <a:t>ИП</a:t>
            </a:r>
          </a:p>
        </p:txBody>
      </p:sp>
      <p:sp>
        <p:nvSpPr>
          <p:cNvPr id="13" name="Номер слайда 3"/>
          <p:cNvSpPr txBox="1">
            <a:spLocks noGrp="1"/>
          </p:cNvSpPr>
          <p:nvPr/>
        </p:nvSpPr>
        <p:spPr>
          <a:xfrm>
            <a:off x="8441906" y="6093295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fld id="{EB4F9DCB-1802-445B-9D39-B181FF4DC959}" type="slidenum">
              <a:rPr lang="ru-RU" sz="2100" smtClean="0">
                <a:solidFill>
                  <a:schemeClr val="bg1"/>
                </a:solidFill>
                <a:latin typeface="+mn-lt"/>
                <a:cs typeface="+mn-cs"/>
              </a:rPr>
              <a:pPr defTabSz="816296" fontAlgn="auto">
                <a:lnSpc>
                  <a:spcPts val="187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2</a:t>
            </a:fld>
            <a:endParaRPr lang="ru-RU" sz="210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7060" y="44624"/>
            <a:ext cx="8069845" cy="648072"/>
          </a:xfrm>
        </p:spPr>
        <p:txBody>
          <a:bodyPr/>
          <a:lstStyle/>
          <a:p>
            <a:r>
              <a:rPr lang="ru-RU" sz="2200" u="sng" dirty="0" smtClean="0"/>
              <a:t>Динамика поступлений налоговых доходов в консолидированный бюджет Приморского края</a:t>
            </a:r>
            <a:endParaRPr lang="ru-RU" sz="2200" u="sng" dirty="0"/>
          </a:p>
        </p:txBody>
      </p:sp>
      <p:pic>
        <p:nvPicPr>
          <p:cNvPr id="1028" name="Picture 4" descr="C:\Users\2500-31-601\Downloads\ТОР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4" y="692696"/>
            <a:ext cx="1827265" cy="6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2500-31-601\Downloads\СПВ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408" y="692696"/>
            <a:ext cx="1827265" cy="6486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C:\Users\2500-31-601\Downloads\2.1 по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623" y="2254381"/>
            <a:ext cx="2932487" cy="501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C:\Users\2500-31-601\Downloads\49139 [преобразованный]1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1374" y="1106790"/>
            <a:ext cx="1595137" cy="1801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Номер слайда 3"/>
          <p:cNvSpPr txBox="1">
            <a:spLocks noGrp="1"/>
          </p:cNvSpPr>
          <p:nvPr/>
        </p:nvSpPr>
        <p:spPr>
          <a:xfrm>
            <a:off x="8422259" y="6093296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fld id="{EB4F9DCB-1802-445B-9D39-B181FF4DC959}" type="slidenum">
              <a:rPr lang="ru-RU" sz="2100" smtClean="0">
                <a:solidFill>
                  <a:schemeClr val="bg1"/>
                </a:solidFill>
                <a:latin typeface="+mn-lt"/>
                <a:cs typeface="+mn-cs"/>
              </a:rPr>
              <a:pPr defTabSz="816296" fontAlgn="auto">
                <a:lnSpc>
                  <a:spcPts val="187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3</a:t>
            </a:fld>
            <a:r>
              <a:rPr lang="ru-RU" sz="2100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endParaRPr lang="ru-RU" sz="21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22750" y="1237746"/>
            <a:ext cx="3114815" cy="1477328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hangingPunct="0"/>
            <a:r>
              <a:rPr lang="ru-RU" b="1" i="1" dirty="0"/>
              <a:t>9 месяцев </a:t>
            </a:r>
            <a:endParaRPr lang="ru-RU" b="1" i="1" dirty="0" smtClean="0"/>
          </a:p>
          <a:p>
            <a:pPr hangingPunct="0"/>
            <a:r>
              <a:rPr lang="ru-RU" b="1" i="1" dirty="0" smtClean="0"/>
              <a:t>2018 -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2 118 млн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руб</a:t>
            </a:r>
            <a:r>
              <a:rPr lang="ru-RU" b="1" dirty="0" smtClean="0">
                <a:solidFill>
                  <a:schemeClr val="accent6"/>
                </a:solidFill>
              </a:rPr>
              <a:t>.</a:t>
            </a:r>
          </a:p>
          <a:p>
            <a:pPr hangingPunct="0"/>
            <a:r>
              <a:rPr lang="ru-RU" b="1" i="1" dirty="0" smtClean="0"/>
              <a:t>9 </a:t>
            </a:r>
            <a:r>
              <a:rPr lang="ru-RU" b="1" i="1" dirty="0"/>
              <a:t>месяцев </a:t>
            </a:r>
            <a:endParaRPr lang="ru-RU" b="1" i="1" dirty="0" smtClean="0"/>
          </a:p>
          <a:p>
            <a:pPr hangingPunct="0"/>
            <a:r>
              <a:rPr lang="ru-RU" b="1" i="1" dirty="0" smtClean="0"/>
              <a:t>2019 –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2 508 млн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 руб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  <a:p>
            <a:pPr hangingPunct="0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489092" y="1150168"/>
            <a:ext cx="272640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ru-RU" b="1" i="1" dirty="0"/>
              <a:t>9 месяцев </a:t>
            </a:r>
            <a:endParaRPr lang="ru-RU" b="1" i="1" dirty="0" smtClean="0"/>
          </a:p>
          <a:p>
            <a:pPr hangingPunct="0"/>
            <a:r>
              <a:rPr lang="ru-RU" b="1" i="1" dirty="0" smtClean="0"/>
              <a:t>2018 –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3 329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pPr hangingPunct="0"/>
            <a:r>
              <a:rPr lang="ru-RU" b="1" i="1" dirty="0" smtClean="0"/>
              <a:t>9 месяцев </a:t>
            </a:r>
          </a:p>
          <a:p>
            <a:pPr hangingPunct="0"/>
            <a:r>
              <a:rPr lang="ru-RU" b="1" i="1" dirty="0" smtClean="0"/>
              <a:t>2019 –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3 376 </a:t>
            </a:r>
            <a:r>
              <a:rPr lang="ru-RU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062" y="2850023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9 мес. 2018</a:t>
            </a:r>
          </a:p>
          <a:p>
            <a:r>
              <a:rPr lang="ru-RU" sz="1600" b="1" i="1" dirty="0"/>
              <a:t>9 мес. 2019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1943482" y="2834633"/>
            <a:ext cx="16258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547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274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dirty="0"/>
              <a:t>.</a:t>
            </a:r>
          </a:p>
        </p:txBody>
      </p:sp>
      <p:sp>
        <p:nvSpPr>
          <p:cNvPr id="22" name="Стрелка вниз 21"/>
          <p:cNvSpPr/>
          <p:nvPr/>
        </p:nvSpPr>
        <p:spPr>
          <a:xfrm>
            <a:off x="3649834" y="2908058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112789" y="4076948"/>
            <a:ext cx="914400" cy="91440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79664" y="2918370"/>
            <a:ext cx="8897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dirty="0">
                <a:solidFill>
                  <a:srgbClr val="005AA9"/>
                </a:solidFill>
              </a:rPr>
              <a:t>2 раза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825697" y="2843367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1 378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1 468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26" name="Стрелка вверх 25"/>
          <p:cNvSpPr/>
          <p:nvPr/>
        </p:nvSpPr>
        <p:spPr>
          <a:xfrm>
            <a:off x="6668963" y="2887012"/>
            <a:ext cx="144016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>
            <a:off x="6979041" y="2887012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smtClean="0">
                <a:solidFill>
                  <a:srgbClr val="005AA9"/>
                </a:solidFill>
              </a:rPr>
              <a:t>6.5%</a:t>
            </a:r>
            <a:endParaRPr lang="ru-RU" b="1" i="1" dirty="0">
              <a:solidFill>
                <a:srgbClr val="005AA9"/>
              </a:solidFill>
            </a:endParaRP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347522" y="3393149"/>
            <a:ext cx="4276235" cy="232037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tx1"/>
                </a:solidFill>
              </a:rPr>
              <a:t>НАЛОГ НА ИМУЩЕСТВО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68939" y="3633258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9 мес. 2018</a:t>
            </a:r>
          </a:p>
          <a:p>
            <a:r>
              <a:rPr lang="ru-RU" sz="1600" b="1" i="1" dirty="0"/>
              <a:t>9 мес. 2019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1981107" y="3644071"/>
            <a:ext cx="16258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401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74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dirty="0"/>
              <a:t>.</a:t>
            </a:r>
          </a:p>
        </p:txBody>
      </p:sp>
      <p:sp>
        <p:nvSpPr>
          <p:cNvPr id="37" name="Стрелка вверх 36"/>
          <p:cNvSpPr/>
          <p:nvPr/>
        </p:nvSpPr>
        <p:spPr>
          <a:xfrm>
            <a:off x="3656926" y="3663388"/>
            <a:ext cx="144016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3901050" y="3740979"/>
            <a:ext cx="8915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dirty="0" smtClean="0">
                <a:solidFill>
                  <a:srgbClr val="005AA9"/>
                </a:solidFill>
              </a:rPr>
              <a:t>5 </a:t>
            </a:r>
            <a:r>
              <a:rPr lang="ru-RU" b="1" i="1" dirty="0">
                <a:solidFill>
                  <a:srgbClr val="005AA9"/>
                </a:solidFill>
              </a:rPr>
              <a:t>раза</a:t>
            </a:r>
          </a:p>
        </p:txBody>
      </p:sp>
      <p:sp>
        <p:nvSpPr>
          <p:cNvPr id="39" name="Прямоугольник 38"/>
          <p:cNvSpPr/>
          <p:nvPr/>
        </p:nvSpPr>
        <p:spPr>
          <a:xfrm>
            <a:off x="5046532" y="3655138"/>
            <a:ext cx="20162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105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116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40" name="Стрелка вниз 39"/>
          <p:cNvSpPr/>
          <p:nvPr/>
        </p:nvSpPr>
        <p:spPr>
          <a:xfrm>
            <a:off x="6690998" y="3720434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7008577" y="3740979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dirty="0" smtClean="0">
                <a:solidFill>
                  <a:srgbClr val="005AA9"/>
                </a:solidFill>
              </a:rPr>
              <a:t>9.2%</a:t>
            </a:r>
            <a:endParaRPr lang="ru-RU" b="1" i="1" dirty="0">
              <a:solidFill>
                <a:srgbClr val="005AA9"/>
              </a:solidFill>
            </a:endParaRP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2872411" y="4164505"/>
            <a:ext cx="4348241" cy="186131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tx1"/>
                </a:solidFill>
              </a:rPr>
              <a:t>ЗЕМЕЛЬНЫЙ НАЛОГ 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50414" y="4319132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9 мес. 2018</a:t>
            </a:r>
          </a:p>
          <a:p>
            <a:r>
              <a:rPr lang="ru-RU" sz="1600" b="1" i="1" dirty="0"/>
              <a:t>9 мес. 2019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2095967" y="4319132"/>
            <a:ext cx="162587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8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6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dirty="0"/>
              <a:t>.</a:t>
            </a:r>
          </a:p>
        </p:txBody>
      </p:sp>
      <p:sp>
        <p:nvSpPr>
          <p:cNvPr id="45" name="Стрелка вверх 44"/>
          <p:cNvSpPr/>
          <p:nvPr/>
        </p:nvSpPr>
        <p:spPr>
          <a:xfrm>
            <a:off x="3652634" y="4437507"/>
            <a:ext cx="144016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3991619" y="4523946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dirty="0" smtClean="0">
                <a:solidFill>
                  <a:srgbClr val="005AA9"/>
                </a:solidFill>
              </a:rPr>
              <a:t>41% </a:t>
            </a:r>
            <a:endParaRPr lang="ru-RU" b="1" i="1" dirty="0">
              <a:solidFill>
                <a:srgbClr val="005AA9"/>
              </a:solidFill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5163348" y="4375795"/>
            <a:ext cx="152765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46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48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48" name="Стрелка вниз 47"/>
          <p:cNvSpPr/>
          <p:nvPr/>
        </p:nvSpPr>
        <p:spPr>
          <a:xfrm>
            <a:off x="6668963" y="4447280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7008577" y="4509996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dirty="0" smtClean="0">
                <a:solidFill>
                  <a:srgbClr val="005AA9"/>
                </a:solidFill>
              </a:rPr>
              <a:t>2.9%</a:t>
            </a:r>
            <a:endParaRPr lang="ru-RU" b="1" i="1" dirty="0">
              <a:solidFill>
                <a:srgbClr val="005AA9"/>
              </a:solidFill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07840" y="2632504"/>
            <a:ext cx="4308470" cy="217519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tx1"/>
                </a:solidFill>
              </a:rPr>
              <a:t>НАЛОГ НА ПРИБЫЛЬ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1187399" y="4991347"/>
            <a:ext cx="4412711" cy="188027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tx1"/>
                </a:solidFill>
              </a:rPr>
              <a:t>НАЛОГ НА ДОХОДЫ ФИЗИЧЕСКИХ ЛИЦ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64537" y="5181683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9 мес. 2018</a:t>
            </a:r>
          </a:p>
          <a:p>
            <a:r>
              <a:rPr lang="ru-RU" sz="1600" b="1" i="1" dirty="0"/>
              <a:t>9 мес. 2019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1909211" y="5166293"/>
            <a:ext cx="16258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794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580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dirty="0"/>
              <a:t>.</a:t>
            </a:r>
          </a:p>
        </p:txBody>
      </p:sp>
      <p:sp>
        <p:nvSpPr>
          <p:cNvPr id="54" name="Стрелка вверх 53"/>
          <p:cNvSpPr/>
          <p:nvPr/>
        </p:nvSpPr>
        <p:spPr>
          <a:xfrm>
            <a:off x="3652634" y="5258045"/>
            <a:ext cx="144016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3920820" y="5289403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dirty="0" smtClean="0">
                <a:solidFill>
                  <a:srgbClr val="005AA9"/>
                </a:solidFill>
              </a:rPr>
              <a:t>37% </a:t>
            </a:r>
            <a:endParaRPr lang="ru-RU" b="1" i="1" dirty="0">
              <a:solidFill>
                <a:srgbClr val="005AA9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949442" y="5181683"/>
            <a:ext cx="19040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778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676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57" name="Стрелка вверх 56"/>
          <p:cNvSpPr/>
          <p:nvPr/>
        </p:nvSpPr>
        <p:spPr>
          <a:xfrm>
            <a:off x="6671316" y="5273435"/>
            <a:ext cx="144016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7008577" y="5304793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dirty="0" smtClean="0">
                <a:solidFill>
                  <a:srgbClr val="005AA9"/>
                </a:solidFill>
              </a:rPr>
              <a:t>15% </a:t>
            </a:r>
            <a:endParaRPr lang="ru-RU" b="1" i="1" dirty="0">
              <a:solidFill>
                <a:srgbClr val="005AA9"/>
              </a:solidFill>
            </a:endParaRPr>
          </a:p>
        </p:txBody>
      </p:sp>
      <p:sp>
        <p:nvSpPr>
          <p:cNvPr id="59" name="Скругленный прямоугольник 58"/>
          <p:cNvSpPr/>
          <p:nvPr/>
        </p:nvSpPr>
        <p:spPr>
          <a:xfrm>
            <a:off x="2944417" y="5730247"/>
            <a:ext cx="4276235" cy="232037"/>
          </a:xfrm>
          <a:prstGeom prst="round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b="1" dirty="0" smtClean="0">
                <a:solidFill>
                  <a:schemeClr val="tx1"/>
                </a:solidFill>
              </a:rPr>
              <a:t>СТРАХОВЫЕ ВЗНОСЫ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450414" y="5957638"/>
            <a:ext cx="15121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i="1" dirty="0"/>
              <a:t>9 мес. 2018</a:t>
            </a:r>
          </a:p>
          <a:p>
            <a:r>
              <a:rPr lang="ru-RU" sz="1600" b="1" i="1" dirty="0"/>
              <a:t>9 мес. 2019</a:t>
            </a:r>
          </a:p>
        </p:txBody>
      </p:sp>
      <p:sp>
        <p:nvSpPr>
          <p:cNvPr id="61" name="Прямоугольник 60"/>
          <p:cNvSpPr/>
          <p:nvPr/>
        </p:nvSpPr>
        <p:spPr>
          <a:xfrm>
            <a:off x="1909210" y="5971443"/>
            <a:ext cx="1625875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1 025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  908 </a:t>
            </a:r>
            <a:r>
              <a:rPr lang="ru-RU" sz="1600" b="1" dirty="0" err="1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dirty="0"/>
              <a:t>.</a:t>
            </a:r>
          </a:p>
        </p:txBody>
      </p:sp>
      <p:sp>
        <p:nvSpPr>
          <p:cNvPr id="62" name="Стрелка вверх 61"/>
          <p:cNvSpPr/>
          <p:nvPr/>
        </p:nvSpPr>
        <p:spPr>
          <a:xfrm>
            <a:off x="3652258" y="6123723"/>
            <a:ext cx="144016" cy="432048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3" name="Прямоугольник 62"/>
          <p:cNvSpPr/>
          <p:nvPr/>
        </p:nvSpPr>
        <p:spPr>
          <a:xfrm>
            <a:off x="3920820" y="6155081"/>
            <a:ext cx="7104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dirty="0" smtClean="0">
                <a:solidFill>
                  <a:srgbClr val="005AA9"/>
                </a:solidFill>
              </a:rPr>
              <a:t>13% </a:t>
            </a:r>
            <a:endParaRPr lang="ru-RU" b="1" i="1" dirty="0">
              <a:solidFill>
                <a:srgbClr val="005AA9"/>
              </a:solidFill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4975157" y="6031970"/>
            <a:ext cx="1904032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   928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sz="1600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  <a:p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1 043 </a:t>
            </a:r>
            <a:r>
              <a:rPr lang="ru-RU" sz="1600" b="1" dirty="0" err="1" smtClean="0">
                <a:solidFill>
                  <a:schemeClr val="accent6">
                    <a:lumMod val="75000"/>
                  </a:schemeClr>
                </a:solidFill>
              </a:rPr>
              <a:t>млн.руб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</a:rPr>
              <a:t>.</a:t>
            </a:r>
          </a:p>
        </p:txBody>
      </p:sp>
      <p:sp>
        <p:nvSpPr>
          <p:cNvPr id="65" name="Стрелка вниз 64"/>
          <p:cNvSpPr/>
          <p:nvPr/>
        </p:nvSpPr>
        <p:spPr>
          <a:xfrm>
            <a:off x="6807181" y="6146353"/>
            <a:ext cx="144016" cy="43204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7155230" y="6110709"/>
            <a:ext cx="693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1043056">
              <a:spcBef>
                <a:spcPct val="0"/>
              </a:spcBef>
            </a:pPr>
            <a:r>
              <a:rPr lang="ru-RU" b="1" i="1" dirty="0" smtClean="0">
                <a:solidFill>
                  <a:srgbClr val="005AA9"/>
                </a:solidFill>
              </a:rPr>
              <a:t>11% </a:t>
            </a:r>
            <a:endParaRPr lang="ru-RU" b="1" i="1" dirty="0">
              <a:solidFill>
                <a:srgbClr val="005AA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0647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2" descr="C:\Users\2500-31-601\Downloads\ЙЙЦ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2536" y="4862697"/>
            <a:ext cx="4896544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2500-31-601\Downloads\ЙЙЦ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80292" y="4058086"/>
            <a:ext cx="4924300" cy="101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2500-31-601\Downloads\ЙЙЦ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252536" y="3205201"/>
            <a:ext cx="4896544" cy="1014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2500-31-601\Downloads\ЙЙЦ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-396552" y="1657812"/>
            <a:ext cx="4896544" cy="1697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467544" y="1467401"/>
            <a:ext cx="4310624" cy="4937720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chemeClr val="accent4">
                    <a:lumMod val="75000"/>
                  </a:schemeClr>
                </a:solidFill>
                <a:latin typeface="Arial Narrow" pitchFamily="34" charset="0"/>
              </a:rPr>
              <a:t>Действуют пониженные ставки:</a:t>
            </a:r>
          </a:p>
          <a:p>
            <a:pPr marL="604167" indent="-285750">
              <a:spcBef>
                <a:spcPts val="0"/>
              </a:spcBef>
              <a:buFont typeface="Wingdings" pitchFamily="2" charset="2"/>
              <a:buChar char="q"/>
            </a:pPr>
            <a:endParaRPr lang="ru-RU" sz="1000" dirty="0" smtClean="0">
              <a:solidFill>
                <a:srgbClr val="0070C0"/>
              </a:solidFill>
            </a:endParaRPr>
          </a:p>
          <a:p>
            <a:pPr marL="604167" indent="-285750">
              <a:spcBef>
                <a:spcPts val="0"/>
              </a:spcBef>
              <a:buFont typeface="Wingdings" pitchFamily="2" charset="2"/>
              <a:buChar char="q"/>
            </a:pPr>
            <a:r>
              <a:rPr lang="ru-RU" sz="1800" dirty="0" smtClean="0">
                <a:solidFill>
                  <a:srgbClr val="0070C0"/>
                </a:solidFill>
              </a:rPr>
              <a:t>По </a:t>
            </a:r>
            <a:r>
              <a:rPr lang="ru-RU" sz="1800" dirty="0">
                <a:solidFill>
                  <a:srgbClr val="0070C0"/>
                </a:solidFill>
              </a:rPr>
              <a:t>налогу на </a:t>
            </a:r>
            <a:r>
              <a:rPr lang="ru-RU" sz="1800" dirty="0" smtClean="0">
                <a:solidFill>
                  <a:srgbClr val="0070C0"/>
                </a:solidFill>
              </a:rPr>
              <a:t>прибыль</a:t>
            </a:r>
            <a:r>
              <a:rPr lang="ru-RU" sz="1600" dirty="0" smtClean="0">
                <a:solidFill>
                  <a:srgbClr val="0070C0"/>
                </a:solidFill>
              </a:rPr>
              <a:t>: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70C0"/>
                </a:solidFill>
              </a:rPr>
              <a:t>В федеральный бюджет 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70C0"/>
                </a:solidFill>
              </a:rPr>
              <a:t>в </a:t>
            </a:r>
            <a:r>
              <a:rPr lang="ru-RU" sz="1600" dirty="0">
                <a:solidFill>
                  <a:srgbClr val="0070C0"/>
                </a:solidFill>
              </a:rPr>
              <a:t>течение первых 5 </a:t>
            </a:r>
            <a:r>
              <a:rPr lang="ru-RU" sz="1600" dirty="0" smtClean="0">
                <a:solidFill>
                  <a:srgbClr val="0070C0"/>
                </a:solidFill>
              </a:rPr>
              <a:t>лет –  </a:t>
            </a:r>
            <a:r>
              <a:rPr lang="ru-RU" sz="1600" dirty="0" smtClean="0">
                <a:solidFill>
                  <a:srgbClr val="FF0000"/>
                </a:solidFill>
              </a:rPr>
              <a:t>0%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70C0"/>
                </a:solidFill>
              </a:rPr>
              <a:t>В краевой бюджет 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rgbClr val="0070C0"/>
                </a:solidFill>
              </a:rPr>
              <a:t>в </a:t>
            </a:r>
            <a:r>
              <a:rPr lang="ru-RU" sz="1600" dirty="0">
                <a:solidFill>
                  <a:srgbClr val="0070C0"/>
                </a:solidFill>
              </a:rPr>
              <a:t>течение первых 5 </a:t>
            </a:r>
            <a:r>
              <a:rPr lang="ru-RU" sz="1600" dirty="0" smtClean="0">
                <a:solidFill>
                  <a:srgbClr val="0070C0"/>
                </a:solidFill>
              </a:rPr>
              <a:t>лет –  </a:t>
            </a:r>
            <a:r>
              <a:rPr lang="ru-RU" sz="1600" dirty="0" smtClean="0">
                <a:solidFill>
                  <a:srgbClr val="FF0000"/>
                </a:solidFill>
              </a:rPr>
              <a:t>0%</a:t>
            </a:r>
          </a:p>
          <a:p>
            <a:pPr>
              <a:spcBef>
                <a:spcPts val="0"/>
              </a:spcBef>
            </a:pPr>
            <a:endParaRPr lang="ru-RU" sz="1200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</a:pPr>
            <a:endParaRPr lang="ru-RU" sz="1200" dirty="0">
              <a:solidFill>
                <a:srgbClr val="0070C0"/>
              </a:solidFill>
            </a:endParaRPr>
          </a:p>
          <a:p>
            <a:pPr marL="604167" indent="-285750">
              <a:spcBef>
                <a:spcPts val="0"/>
              </a:spcBef>
              <a:buFont typeface="Wingdings" pitchFamily="2" charset="2"/>
              <a:buChar char="q"/>
            </a:pPr>
            <a:r>
              <a:rPr lang="ru-RU" sz="1800" dirty="0" smtClean="0">
                <a:solidFill>
                  <a:srgbClr val="0070C0"/>
                </a:solidFill>
              </a:rPr>
              <a:t>По налогу на имущество </a:t>
            </a: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0070C0"/>
                </a:solidFill>
              </a:rPr>
              <a:t>на первых 5 лет –</a:t>
            </a:r>
            <a:r>
              <a:rPr lang="ru-RU" sz="1800" dirty="0" smtClean="0">
                <a:solidFill>
                  <a:srgbClr val="FF0000"/>
                </a:solidFill>
              </a:rPr>
              <a:t> 0%</a:t>
            </a:r>
            <a:r>
              <a:rPr lang="ru-RU" sz="1800" dirty="0" smtClean="0">
                <a:solidFill>
                  <a:srgbClr val="0070C0"/>
                </a:solidFill>
              </a:rPr>
              <a:t> </a:t>
            </a:r>
          </a:p>
          <a:p>
            <a:pPr marL="604167" indent="-285750">
              <a:spcBef>
                <a:spcPts val="0"/>
              </a:spcBef>
              <a:buFont typeface="Wingdings" pitchFamily="2" charset="2"/>
              <a:buChar char="q"/>
            </a:pPr>
            <a:endParaRPr lang="ru-RU" sz="1800" dirty="0" smtClean="0">
              <a:solidFill>
                <a:srgbClr val="0070C0"/>
              </a:solidFill>
            </a:endParaRPr>
          </a:p>
          <a:p>
            <a:pPr marL="604167" indent="-285750">
              <a:spcBef>
                <a:spcPts val="0"/>
              </a:spcBef>
              <a:buFont typeface="Wingdings" pitchFamily="2" charset="2"/>
              <a:buChar char="q"/>
            </a:pPr>
            <a:r>
              <a:rPr lang="ru-RU" sz="1800" dirty="0" smtClean="0">
                <a:solidFill>
                  <a:srgbClr val="0070C0"/>
                </a:solidFill>
              </a:rPr>
              <a:t>Земельный налог </a:t>
            </a: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0070C0"/>
                </a:solidFill>
              </a:rPr>
              <a:t>    на первые 5 лет – </a:t>
            </a:r>
            <a:r>
              <a:rPr lang="ru-RU" sz="1800" dirty="0" smtClean="0">
                <a:solidFill>
                  <a:srgbClr val="FF0000"/>
                </a:solidFill>
              </a:rPr>
              <a:t>0%</a:t>
            </a:r>
            <a:r>
              <a:rPr lang="ru-RU" sz="1800" dirty="0" smtClean="0">
                <a:solidFill>
                  <a:srgbClr val="0070C0"/>
                </a:solidFill>
              </a:rPr>
              <a:t> </a:t>
            </a:r>
          </a:p>
          <a:p>
            <a:pPr>
              <a:spcBef>
                <a:spcPts val="0"/>
              </a:spcBef>
            </a:pPr>
            <a:endParaRPr lang="ru-RU" sz="1800" dirty="0" smtClean="0">
              <a:solidFill>
                <a:srgbClr val="0070C0"/>
              </a:solidFill>
            </a:endParaRPr>
          </a:p>
          <a:p>
            <a:pPr marL="604167" indent="-285750">
              <a:spcBef>
                <a:spcPts val="0"/>
              </a:spcBef>
              <a:buFont typeface="Wingdings" pitchFamily="2" charset="2"/>
              <a:buChar char="q"/>
            </a:pPr>
            <a:r>
              <a:rPr lang="ru-RU" sz="1800" dirty="0" smtClean="0">
                <a:solidFill>
                  <a:srgbClr val="0070C0"/>
                </a:solidFill>
              </a:rPr>
              <a:t>Пониженные тарифы </a:t>
            </a:r>
          </a:p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0070C0"/>
                </a:solidFill>
              </a:rPr>
              <a:t>    по страх. взносам – </a:t>
            </a:r>
            <a:r>
              <a:rPr lang="ru-RU" sz="1800" dirty="0" smtClean="0">
                <a:solidFill>
                  <a:srgbClr val="FF0000"/>
                </a:solidFill>
              </a:rPr>
              <a:t>7,6%</a:t>
            </a:r>
          </a:p>
          <a:p>
            <a:pPr>
              <a:spcBef>
                <a:spcPts val="0"/>
              </a:spcBef>
            </a:pPr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2635" y="501073"/>
            <a:ext cx="3893381" cy="1055719"/>
          </a:xfrm>
        </p:spPr>
        <p:txBody>
          <a:bodyPr/>
          <a:lstStyle/>
          <a:p>
            <a:r>
              <a:rPr lang="ru-RU" sz="4000" dirty="0" smtClean="0"/>
              <a:t>Преференции</a:t>
            </a:r>
            <a:endParaRPr lang="ru-RU" sz="4000" dirty="0"/>
          </a:p>
        </p:txBody>
      </p:sp>
      <p:pic>
        <p:nvPicPr>
          <p:cNvPr id="3075" name="Picture 3" descr="C:\Users\2500-31-601\Downloads\СПВ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9782" y="1173429"/>
            <a:ext cx="1656184" cy="58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2500-31-601\Downloads\ТОР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2592" y="1173429"/>
            <a:ext cx="1656184" cy="587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2500-31-601\Downloads\ПЛАШКИ ВСЕ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36457"/>
            <a:ext cx="1678681" cy="74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 descr="C:\Users\2500-31-601\Downloads\ПЛАШКИ ВСЕ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7" y="2825800"/>
            <a:ext cx="1678681" cy="74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C:\Users\2500-31-601\Downloads\ПЛАШКИ ВСЕ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501008"/>
            <a:ext cx="1678681" cy="74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 descr="C:\Users\2500-31-601\Downloads\ПЛАШКИ ВСЕ1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227" y="4195125"/>
            <a:ext cx="1678681" cy="7404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Объект 1"/>
          <p:cNvSpPr txBox="1">
            <a:spLocks/>
          </p:cNvSpPr>
          <p:nvPr/>
        </p:nvSpPr>
        <p:spPr bwMode="auto">
          <a:xfrm>
            <a:off x="3963382" y="2182224"/>
            <a:ext cx="1999267" cy="3217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bg1"/>
                </a:solidFill>
              </a:rPr>
              <a:t>НАЛОГ </a:t>
            </a: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bg1"/>
                </a:solidFill>
              </a:rPr>
              <a:t>НА ПРИБЫЛЬ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bg1"/>
                </a:solidFill>
              </a:rPr>
              <a:t>НАЛОГ </a:t>
            </a: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bg1"/>
                </a:solidFill>
              </a:rPr>
              <a:t>НА ИМУЩ-ВО</a:t>
            </a:r>
          </a:p>
          <a:p>
            <a:pPr>
              <a:spcBef>
                <a:spcPts val="0"/>
              </a:spcBef>
            </a:pPr>
            <a:endParaRPr lang="ru-RU" sz="1600" dirty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bg1"/>
                </a:solidFill>
              </a:rPr>
              <a:t>ЗЕМЕЛЬНЫЙ</a:t>
            </a:r>
          </a:p>
          <a:p>
            <a:pPr>
              <a:spcBef>
                <a:spcPts val="0"/>
              </a:spcBef>
            </a:pPr>
            <a:r>
              <a:rPr lang="ru-RU" sz="1400" dirty="0" smtClean="0">
                <a:solidFill>
                  <a:schemeClr val="bg1"/>
                </a:solidFill>
              </a:rPr>
              <a:t>НАЛОГ</a:t>
            </a:r>
          </a:p>
          <a:p>
            <a:pPr>
              <a:spcBef>
                <a:spcPts val="0"/>
              </a:spcBef>
            </a:pPr>
            <a:endParaRPr lang="ru-RU" sz="1600" dirty="0" smtClean="0">
              <a:solidFill>
                <a:schemeClr val="bg1"/>
              </a:solidFill>
            </a:endParaRP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bg1"/>
                </a:solidFill>
              </a:rPr>
              <a:t>СТРАХОВЫЕ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solidFill>
                  <a:schemeClr val="bg1"/>
                </a:solidFill>
              </a:rPr>
              <a:t>ВЗНОСЫ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1" name="Объект 1"/>
          <p:cNvSpPr txBox="1">
            <a:spLocks/>
          </p:cNvSpPr>
          <p:nvPr/>
        </p:nvSpPr>
        <p:spPr bwMode="auto">
          <a:xfrm>
            <a:off x="5508104" y="2193973"/>
            <a:ext cx="3384376" cy="2741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1400" dirty="0"/>
              <a:t> </a:t>
            </a:r>
            <a:r>
              <a:rPr lang="ru-RU" sz="1400" dirty="0" smtClean="0"/>
              <a:t>      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</a:rPr>
              <a:t>70</a:t>
            </a:r>
            <a:r>
              <a:rPr lang="en-US" sz="15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500" dirty="0" smtClean="0"/>
              <a:t>                        1 447</a:t>
            </a:r>
          </a:p>
          <a:p>
            <a:pPr>
              <a:spcBef>
                <a:spcPts val="0"/>
              </a:spcBef>
            </a:pPr>
            <a:r>
              <a:rPr lang="ru-RU" sz="1500" dirty="0" smtClean="0"/>
              <a:t>     </a:t>
            </a:r>
            <a:r>
              <a:rPr lang="ru-RU" sz="1500" dirty="0" err="1" smtClean="0">
                <a:solidFill>
                  <a:schemeClr val="accent3">
                    <a:lumMod val="75000"/>
                  </a:schemeClr>
                </a:solidFill>
              </a:rPr>
              <a:t>млн.руб</a:t>
            </a:r>
            <a:r>
              <a:rPr lang="ru-RU" sz="1500" dirty="0" smtClean="0"/>
              <a:t>             </a:t>
            </a:r>
            <a:r>
              <a:rPr lang="ru-RU" sz="1500" dirty="0" err="1" smtClean="0"/>
              <a:t>млн.руб</a:t>
            </a:r>
            <a:endParaRPr lang="ru-RU" sz="1500" dirty="0" smtClean="0"/>
          </a:p>
          <a:p>
            <a:pPr>
              <a:spcBef>
                <a:spcPts val="0"/>
              </a:spcBef>
            </a:pPr>
            <a:endParaRPr lang="ru-RU" sz="1500" dirty="0"/>
          </a:p>
          <a:p>
            <a:pPr>
              <a:spcBef>
                <a:spcPts val="0"/>
              </a:spcBef>
            </a:pPr>
            <a:r>
              <a:rPr lang="ru-RU" sz="1500" dirty="0" smtClean="0"/>
              <a:t>       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</a:rPr>
              <a:t>389                        </a:t>
            </a:r>
            <a:r>
              <a:rPr lang="ru-RU" sz="1500" dirty="0" smtClean="0">
                <a:solidFill>
                  <a:srgbClr val="0070C0"/>
                </a:solidFill>
              </a:rPr>
              <a:t>142</a:t>
            </a:r>
          </a:p>
          <a:p>
            <a:pPr>
              <a:spcBef>
                <a:spcPts val="0"/>
              </a:spcBef>
            </a:pPr>
            <a:r>
              <a:rPr lang="ru-RU" sz="1500" dirty="0" smtClean="0"/>
              <a:t>     </a:t>
            </a:r>
            <a:r>
              <a:rPr lang="ru-RU" sz="1500" dirty="0" err="1" smtClean="0">
                <a:solidFill>
                  <a:schemeClr val="accent3">
                    <a:lumMod val="75000"/>
                  </a:schemeClr>
                </a:solidFill>
              </a:rPr>
              <a:t>млн.руб</a:t>
            </a:r>
            <a:r>
              <a:rPr lang="ru-RU" sz="1500" dirty="0" smtClean="0"/>
              <a:t>               </a:t>
            </a:r>
            <a:r>
              <a:rPr lang="ru-RU" sz="1500" dirty="0" err="1" smtClean="0"/>
              <a:t>млн.руб</a:t>
            </a:r>
            <a:endParaRPr lang="ru-RU" sz="1500" dirty="0" smtClean="0"/>
          </a:p>
          <a:p>
            <a:pPr>
              <a:spcBef>
                <a:spcPts val="0"/>
              </a:spcBef>
            </a:pPr>
            <a:endParaRPr lang="ru-RU" sz="1500" dirty="0"/>
          </a:p>
          <a:p>
            <a:pPr>
              <a:spcBef>
                <a:spcPts val="0"/>
              </a:spcBef>
            </a:pPr>
            <a:r>
              <a:rPr lang="ru-RU" sz="1500" smtClean="0"/>
              <a:t>       </a:t>
            </a:r>
            <a:r>
              <a:rPr lang="ru-RU" sz="1500" smtClean="0">
                <a:solidFill>
                  <a:schemeClr val="accent3">
                    <a:lumMod val="75000"/>
                  </a:schemeClr>
                </a:solidFill>
              </a:rPr>
              <a:t>71                          </a:t>
            </a:r>
            <a:r>
              <a:rPr lang="ru-RU" sz="1500" dirty="0" smtClean="0">
                <a:solidFill>
                  <a:srgbClr val="0070C0"/>
                </a:solidFill>
              </a:rPr>
              <a:t>341</a:t>
            </a:r>
          </a:p>
          <a:p>
            <a:pPr>
              <a:spcBef>
                <a:spcPts val="0"/>
              </a:spcBef>
            </a:pPr>
            <a:r>
              <a:rPr lang="ru-RU" sz="1500" dirty="0" smtClean="0"/>
              <a:t>  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</a:rPr>
              <a:t>млн. </a:t>
            </a:r>
            <a:r>
              <a:rPr lang="ru-RU" sz="1500" dirty="0" err="1" smtClean="0">
                <a:solidFill>
                  <a:schemeClr val="accent3">
                    <a:lumMod val="75000"/>
                  </a:schemeClr>
                </a:solidFill>
              </a:rPr>
              <a:t>руб</a:t>
            </a:r>
            <a:r>
              <a:rPr lang="ru-RU" sz="1500" dirty="0" smtClean="0"/>
              <a:t>               </a:t>
            </a:r>
            <a:r>
              <a:rPr lang="ru-RU" sz="1500" dirty="0" err="1" smtClean="0"/>
              <a:t>млн.руб</a:t>
            </a:r>
            <a:endParaRPr lang="ru-RU" sz="1500" dirty="0" smtClean="0"/>
          </a:p>
          <a:p>
            <a:pPr>
              <a:spcBef>
                <a:spcPts val="0"/>
              </a:spcBef>
            </a:pPr>
            <a:endParaRPr lang="ru-RU" sz="1500" dirty="0"/>
          </a:p>
          <a:p>
            <a:pPr>
              <a:spcBef>
                <a:spcPts val="0"/>
              </a:spcBef>
            </a:pPr>
            <a:r>
              <a:rPr lang="ru-RU" sz="1500" dirty="0" smtClean="0"/>
              <a:t>      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</a:rPr>
              <a:t>1 080</a:t>
            </a:r>
            <a:r>
              <a:rPr lang="ru-RU" sz="1500" dirty="0" smtClean="0"/>
              <a:t>                    1 083</a:t>
            </a:r>
          </a:p>
          <a:p>
            <a:pPr>
              <a:spcBef>
                <a:spcPts val="0"/>
              </a:spcBef>
            </a:pPr>
            <a:r>
              <a:rPr lang="ru-RU" sz="1500" dirty="0" smtClean="0"/>
              <a:t>  </a:t>
            </a:r>
            <a:r>
              <a:rPr lang="ru-RU" sz="1500" dirty="0" smtClean="0">
                <a:solidFill>
                  <a:schemeClr val="accent3">
                    <a:lumMod val="75000"/>
                  </a:schemeClr>
                </a:solidFill>
              </a:rPr>
              <a:t>млн. </a:t>
            </a:r>
            <a:r>
              <a:rPr lang="ru-RU" sz="1500" dirty="0" err="1" smtClean="0">
                <a:solidFill>
                  <a:schemeClr val="accent3">
                    <a:lumMod val="75000"/>
                  </a:schemeClr>
                </a:solidFill>
              </a:rPr>
              <a:t>руб</a:t>
            </a:r>
            <a:r>
              <a:rPr lang="ru-RU" sz="1500" dirty="0" smtClean="0"/>
              <a:t>            </a:t>
            </a:r>
            <a:r>
              <a:rPr lang="ru-RU" sz="1500" dirty="0" err="1" smtClean="0"/>
              <a:t>млн.руб</a:t>
            </a:r>
            <a:endParaRPr lang="ru-RU" sz="1500" dirty="0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52120" y="2136457"/>
            <a:ext cx="3024336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5652120" y="2825800"/>
            <a:ext cx="3024336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652120" y="3501008"/>
            <a:ext cx="3012173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>
            <a:off x="5652120" y="4195125"/>
            <a:ext cx="3024336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5652120" y="4862697"/>
            <a:ext cx="2664296" cy="0"/>
          </a:xfrm>
          <a:prstGeom prst="line">
            <a:avLst/>
          </a:prstGeom>
          <a:ln w="28575"/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21" idx="0"/>
            <a:endCxn id="21" idx="2"/>
          </p:cNvCxnSpPr>
          <p:nvPr/>
        </p:nvCxnSpPr>
        <p:spPr>
          <a:xfrm>
            <a:off x="7200292" y="2193973"/>
            <a:ext cx="0" cy="274157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Объект 1"/>
          <p:cNvSpPr txBox="1">
            <a:spLocks/>
          </p:cNvSpPr>
          <p:nvPr/>
        </p:nvSpPr>
        <p:spPr bwMode="auto">
          <a:xfrm>
            <a:off x="5103464" y="1761374"/>
            <a:ext cx="4310624" cy="536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1800" dirty="0" smtClean="0">
                <a:solidFill>
                  <a:srgbClr val="FF0000"/>
                </a:solidFill>
              </a:rPr>
              <a:t>   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1.6 </a:t>
            </a:r>
            <a:r>
              <a:rPr lang="ru-RU" sz="1800" dirty="0" err="1" smtClean="0">
                <a:solidFill>
                  <a:schemeClr val="accent3">
                    <a:lumMod val="75000"/>
                  </a:schemeClr>
                </a:solidFill>
              </a:rPr>
              <a:t>млрд.руб</a:t>
            </a:r>
            <a:r>
              <a:rPr lang="ru-RU" sz="1800" dirty="0" smtClean="0">
                <a:solidFill>
                  <a:schemeClr val="accent3">
                    <a:lumMod val="75000"/>
                  </a:schemeClr>
                </a:solidFill>
              </a:rPr>
              <a:t>    </a:t>
            </a:r>
            <a:r>
              <a:rPr lang="ru-RU" sz="1800" dirty="0" smtClean="0">
                <a:solidFill>
                  <a:srgbClr val="0070C0"/>
                </a:solidFill>
              </a:rPr>
              <a:t>3 </a:t>
            </a:r>
            <a:r>
              <a:rPr lang="ru-RU" sz="1800" dirty="0" err="1" smtClean="0">
                <a:solidFill>
                  <a:srgbClr val="0070C0"/>
                </a:solidFill>
              </a:rPr>
              <a:t>млрд.руб</a:t>
            </a:r>
            <a:endParaRPr lang="ru-RU" sz="1800" dirty="0">
              <a:solidFill>
                <a:srgbClr val="0070C0"/>
              </a:solidFill>
            </a:endParaRPr>
          </a:p>
        </p:txBody>
      </p:sp>
      <p:pic>
        <p:nvPicPr>
          <p:cNvPr id="3078" name="Picture 6" descr="C:\Users\2500-31-601\Downloads\копейки1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6307" y="4833700"/>
            <a:ext cx="3126121" cy="170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Номер слайда 3"/>
          <p:cNvSpPr txBox="1">
            <a:spLocks noGrp="1"/>
          </p:cNvSpPr>
          <p:nvPr/>
        </p:nvSpPr>
        <p:spPr>
          <a:xfrm>
            <a:off x="8380332" y="6093296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fld id="{EB4F9DCB-1802-445B-9D39-B181FF4DC959}" type="slidenum">
              <a:rPr lang="ru-RU" sz="2100" smtClean="0">
                <a:solidFill>
                  <a:schemeClr val="bg1"/>
                </a:solidFill>
                <a:latin typeface="+mn-lt"/>
                <a:cs typeface="+mn-cs"/>
              </a:rPr>
              <a:pPr defTabSz="816296" fontAlgn="auto">
                <a:lnSpc>
                  <a:spcPts val="187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4</a:t>
            </a:fld>
            <a:endParaRPr lang="ru-RU" sz="2100" dirty="0">
              <a:solidFill>
                <a:schemeClr val="bg1"/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0115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74046" y="1543059"/>
            <a:ext cx="3677353" cy="4829253"/>
          </a:xfrm>
        </p:spPr>
        <p:txBody>
          <a:bodyPr/>
          <a:lstStyle/>
          <a:p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18672" y="458580"/>
            <a:ext cx="7337192" cy="1105803"/>
          </a:xfrm>
        </p:spPr>
        <p:txBody>
          <a:bodyPr/>
          <a:lstStyle/>
          <a:p>
            <a:r>
              <a:rPr lang="ru-RU" dirty="0" smtClean="0"/>
              <a:t>Риски</a:t>
            </a:r>
            <a:endParaRPr lang="ru-RU" dirty="0"/>
          </a:p>
        </p:txBody>
      </p:sp>
      <p:pic>
        <p:nvPicPr>
          <p:cNvPr id="2052" name="Picture 4" descr="C:\Users\2500-31-601\Downloads\стрелы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5191" y="1480630"/>
            <a:ext cx="881490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2500-31-601\Downloads\235431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201559">
            <a:off x="4226683" y="144688"/>
            <a:ext cx="4261806" cy="42618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Содержимое 1"/>
          <p:cNvSpPr txBox="1">
            <a:spLocks/>
          </p:cNvSpPr>
          <p:nvPr/>
        </p:nvSpPr>
        <p:spPr bwMode="auto">
          <a:xfrm>
            <a:off x="6019327" y="1053444"/>
            <a:ext cx="2846105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2400" u="sng" dirty="0" smtClean="0">
              <a:solidFill>
                <a:srgbClr val="0070C0"/>
              </a:solidFill>
            </a:endParaRPr>
          </a:p>
        </p:txBody>
      </p:sp>
      <p:sp>
        <p:nvSpPr>
          <p:cNvPr id="13" name="Содержимое 1"/>
          <p:cNvSpPr txBox="1">
            <a:spLocks/>
          </p:cNvSpPr>
          <p:nvPr/>
        </p:nvSpPr>
        <p:spPr bwMode="auto">
          <a:xfrm rot="808209">
            <a:off x="5412084" y="2503637"/>
            <a:ext cx="2846105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ArchDown">
              <a:avLst>
                <a:gd name="adj" fmla="val 21225147"/>
              </a:avLst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sz="2000" dirty="0" smtClean="0">
                <a:solidFill>
                  <a:srgbClr val="FF0000"/>
                </a:solidFill>
              </a:rPr>
              <a:t>25,3 </a:t>
            </a:r>
          </a:p>
          <a:p>
            <a:pPr>
              <a:spcBef>
                <a:spcPts val="0"/>
              </a:spcBef>
            </a:pPr>
            <a:r>
              <a:rPr lang="ru-RU" sz="2000" dirty="0" err="1" smtClean="0">
                <a:solidFill>
                  <a:srgbClr val="FF0000"/>
                </a:solidFill>
              </a:rPr>
              <a:t>млрд.руб</a:t>
            </a:r>
            <a:endParaRPr lang="ru-RU" sz="2000" dirty="0" smtClean="0">
              <a:solidFill>
                <a:srgbClr val="FF0000"/>
              </a:solidFill>
            </a:endParaRPr>
          </a:p>
        </p:txBody>
      </p:sp>
      <p:sp>
        <p:nvSpPr>
          <p:cNvPr id="14" name="Содержимое 1"/>
          <p:cNvSpPr txBox="1">
            <a:spLocks/>
          </p:cNvSpPr>
          <p:nvPr/>
        </p:nvSpPr>
        <p:spPr bwMode="auto">
          <a:xfrm rot="1564365">
            <a:off x="5554152" y="1764169"/>
            <a:ext cx="2846105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ArchUp">
              <a:avLst>
                <a:gd name="adj" fmla="val 10310454"/>
              </a:avLst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0,2 </a:t>
            </a:r>
          </a:p>
          <a:p>
            <a:pPr algn="ctr"/>
            <a:r>
              <a:rPr lang="ru-RU" sz="18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млрд.руб</a:t>
            </a:r>
            <a:endParaRPr lang="ru-RU" sz="18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ru-RU" sz="18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0.8%</a:t>
            </a:r>
          </a:p>
        </p:txBody>
      </p:sp>
      <p:pic>
        <p:nvPicPr>
          <p:cNvPr id="4098" name="Picture 2" descr="C:\Users\2500-31-601\Downloads\ЙЙЦ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843" y="3678666"/>
            <a:ext cx="2309084" cy="85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2500-31-601\Downloads\ПЛАШКИ ВСЕ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3800274"/>
            <a:ext cx="1978240" cy="7647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Содержимое 1"/>
          <p:cNvSpPr txBox="1">
            <a:spLocks/>
          </p:cNvSpPr>
          <p:nvPr/>
        </p:nvSpPr>
        <p:spPr bwMode="auto">
          <a:xfrm>
            <a:off x="6390172" y="3778929"/>
            <a:ext cx="2846105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сумма </a:t>
            </a: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подтверждённого</a:t>
            </a:r>
          </a:p>
          <a:p>
            <a:r>
              <a:rPr lang="ru-RU" sz="1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возмещения НДС</a:t>
            </a:r>
          </a:p>
        </p:txBody>
      </p:sp>
      <p:sp>
        <p:nvSpPr>
          <p:cNvPr id="25" name="Содержимое 1"/>
          <p:cNvSpPr txBox="1">
            <a:spLocks/>
          </p:cNvSpPr>
          <p:nvPr/>
        </p:nvSpPr>
        <p:spPr bwMode="auto">
          <a:xfrm>
            <a:off x="4449514" y="3800274"/>
            <a:ext cx="2846105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rgbClr val="FF0000"/>
                </a:solidFill>
              </a:rPr>
              <a:t>Заявлено</a:t>
            </a:r>
          </a:p>
          <a:p>
            <a:r>
              <a:rPr lang="ru-RU" sz="1400" dirty="0" smtClean="0">
                <a:solidFill>
                  <a:srgbClr val="FF0000"/>
                </a:solidFill>
              </a:rPr>
              <a:t>к возмещению</a:t>
            </a:r>
          </a:p>
        </p:txBody>
      </p:sp>
      <p:pic>
        <p:nvPicPr>
          <p:cNvPr id="4100" name="Picture 4" descr="C:\Users\2500-31-601\Downloads\dengi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5353" y="1209740"/>
            <a:ext cx="1829066" cy="14155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Содержимое 1"/>
          <p:cNvSpPr txBox="1">
            <a:spLocks/>
          </p:cNvSpPr>
          <p:nvPr/>
        </p:nvSpPr>
        <p:spPr bwMode="auto">
          <a:xfrm>
            <a:off x="245370" y="1484784"/>
            <a:ext cx="2371754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u="sng" dirty="0" smtClean="0">
                <a:solidFill>
                  <a:srgbClr val="FF0000"/>
                </a:solidFill>
                <a:latin typeface="Arial Narrow" pitchFamily="34" charset="0"/>
              </a:rPr>
              <a:t>Рост задолженности</a:t>
            </a:r>
          </a:p>
        </p:txBody>
      </p:sp>
      <p:sp>
        <p:nvSpPr>
          <p:cNvPr id="29" name="Содержимое 1"/>
          <p:cNvSpPr txBox="1">
            <a:spLocks/>
          </p:cNvSpPr>
          <p:nvPr/>
        </p:nvSpPr>
        <p:spPr bwMode="auto">
          <a:xfrm>
            <a:off x="274040" y="5075723"/>
            <a:ext cx="8203604" cy="581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/>
              <a:t>Неправомерно заявлены налоговые вычеты НДС по счетам-фактурам поставщиков в отсутствие реальных операций по поставке товара указанным контрагентом</a:t>
            </a:r>
            <a:r>
              <a:rPr lang="ru-RU" sz="1400" dirty="0" smtClean="0"/>
              <a:t>;</a:t>
            </a:r>
          </a:p>
          <a:p>
            <a:endParaRPr lang="ru-RU" sz="1400" dirty="0"/>
          </a:p>
          <a:p>
            <a:endParaRPr lang="ru-RU" sz="1400" u="sng" dirty="0" smtClean="0">
              <a:solidFill>
                <a:srgbClr val="FF0000"/>
              </a:solidFill>
            </a:endParaRPr>
          </a:p>
        </p:txBody>
      </p:sp>
      <p:sp>
        <p:nvSpPr>
          <p:cNvPr id="30" name="Содержимое 1"/>
          <p:cNvSpPr txBox="1">
            <a:spLocks/>
          </p:cNvSpPr>
          <p:nvPr/>
        </p:nvSpPr>
        <p:spPr bwMode="auto">
          <a:xfrm>
            <a:off x="274040" y="5657107"/>
            <a:ext cx="8226457" cy="69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/>
              <a:t>Неправомерное применение пониженных </a:t>
            </a:r>
            <a:r>
              <a:rPr lang="ru-RU" sz="1400" dirty="0"/>
              <a:t>тарифов в </a:t>
            </a:r>
            <a:r>
              <a:rPr lang="ru-RU" sz="1400" dirty="0" smtClean="0"/>
              <a:t>отношении </a:t>
            </a:r>
            <a:r>
              <a:rPr lang="ru-RU" sz="1400" dirty="0"/>
              <a:t>доходов работников, осуществляющих деятельность вне рамок соглашения;</a:t>
            </a:r>
          </a:p>
          <a:p>
            <a:r>
              <a:rPr lang="ru-RU" sz="1400" dirty="0" smtClean="0"/>
              <a:t>Неправомерное </a:t>
            </a:r>
            <a:r>
              <a:rPr lang="ru-RU" sz="1400" dirty="0"/>
              <a:t>не исчисление налога на прибыль организаций в краевой бюджет от иной деятельности (вне </a:t>
            </a:r>
            <a:r>
              <a:rPr lang="ru-RU" sz="1400"/>
              <a:t>рамок </a:t>
            </a:r>
            <a:r>
              <a:rPr lang="ru-RU" sz="1400" smtClean="0"/>
              <a:t>Соглашения)</a:t>
            </a:r>
            <a:endParaRPr lang="ru-RU" sz="1400" dirty="0"/>
          </a:p>
          <a:p>
            <a:endParaRPr lang="ru-RU" sz="1400" u="sng" dirty="0" smtClean="0">
              <a:solidFill>
                <a:srgbClr val="FF0000"/>
              </a:solidFill>
            </a:endParaRPr>
          </a:p>
        </p:txBody>
      </p:sp>
      <p:sp>
        <p:nvSpPr>
          <p:cNvPr id="31" name="Содержимое 1"/>
          <p:cNvSpPr txBox="1">
            <a:spLocks/>
          </p:cNvSpPr>
          <p:nvPr/>
        </p:nvSpPr>
        <p:spPr bwMode="auto">
          <a:xfrm>
            <a:off x="249682" y="4720602"/>
            <a:ext cx="3673538" cy="7200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>
            <a:lvl1pPr marL="318417" indent="0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Tx/>
              <a:buNone/>
              <a:defRPr sz="3200" b="1" kern="1200">
                <a:solidFill>
                  <a:srgbClr val="005AA9"/>
                </a:solidFill>
                <a:latin typeface="+mj-lt"/>
                <a:ea typeface="+mn-ea"/>
                <a:cs typeface="+mn-cs"/>
              </a:defRPr>
            </a:lvl1pPr>
            <a:lvl2pPr marL="315635" indent="2783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2pPr>
            <a:lvl3pPr marL="550623" indent="-228035" algn="l" defTabSz="912169" rtl="0" eaLnBrk="1" fontAlgn="base" hangingPunct="1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tabLst/>
              <a:defRPr sz="21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3pPr>
            <a:lvl4pPr marL="0" indent="315635" algn="just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defRPr sz="1400" kern="1200">
                <a:solidFill>
                  <a:srgbClr val="504F53"/>
                </a:solidFill>
                <a:latin typeface="+mj-lt"/>
                <a:ea typeface="+mn-ea"/>
                <a:cs typeface="+mn-cs"/>
              </a:defRPr>
            </a:lvl4pPr>
            <a:lvl5pPr marL="1256414" algn="l" defTabSz="912169" rtl="0" eaLnBrk="1" fontAlgn="base" hangingPunct="1">
              <a:lnSpc>
                <a:spcPts val="1578"/>
              </a:lnSpc>
              <a:spcBef>
                <a:spcPts val="351"/>
              </a:spcBef>
              <a:spcAft>
                <a:spcPct val="0"/>
              </a:spcAft>
              <a:buFont typeface="Arial" pitchFamily="34" charset="0"/>
              <a:buNone/>
              <a:defRPr sz="1200" kern="1200">
                <a:solidFill>
                  <a:srgbClr val="8D8C90"/>
                </a:solidFill>
                <a:latin typeface="+mj-lt"/>
                <a:ea typeface="+mn-ea"/>
                <a:cs typeface="+mn-cs"/>
              </a:defRPr>
            </a:lvl5pPr>
            <a:lvl6pPr marL="251238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69178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5976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2773" indent="-228398" algn="l" defTabSz="913593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u="sng" dirty="0" smtClean="0">
                <a:solidFill>
                  <a:srgbClr val="FF0000"/>
                </a:solidFill>
                <a:latin typeface="Arial Narrow" pitchFamily="34" charset="0"/>
              </a:rPr>
              <a:t>ОСНОВНЫЕ НАРУШЕНИЯ</a:t>
            </a:r>
          </a:p>
        </p:txBody>
      </p:sp>
      <p:pic>
        <p:nvPicPr>
          <p:cNvPr id="4102" name="Picture 6" descr="C:\Users\2500-31-601\Downloads\ПЛАШКИ d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370" y="5054153"/>
            <a:ext cx="329963" cy="36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6" descr="C:\Users\2500-31-601\Downloads\ПЛАШКИ d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13" y="5528271"/>
            <a:ext cx="329963" cy="36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6" descr="C:\Users\2500-31-601\Downloads\ПЛАШКИ dd.pn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614" y="6200833"/>
            <a:ext cx="329963" cy="365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Номер слайда 3"/>
          <p:cNvSpPr txBox="1">
            <a:spLocks noGrp="1"/>
          </p:cNvSpPr>
          <p:nvPr/>
        </p:nvSpPr>
        <p:spPr>
          <a:xfrm>
            <a:off x="8402637" y="6085243"/>
            <a:ext cx="504825" cy="538163"/>
          </a:xfrm>
          <a:prstGeom prst="rect">
            <a:avLst/>
          </a:prstGeom>
          <a:noFill/>
        </p:spPr>
        <p:txBody>
          <a:bodyPr lIns="81630" tIns="40815" rIns="81630" bIns="40815" anchor="ctr"/>
          <a:lstStyle/>
          <a:p>
            <a:pPr defTabSz="816296" fontAlgn="auto">
              <a:lnSpc>
                <a:spcPts val="1878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 smtClean="0">
                <a:solidFill>
                  <a:schemeClr val="bg1"/>
                </a:solidFill>
                <a:latin typeface="+mn-lt"/>
                <a:cs typeface="+mn-cs"/>
              </a:rPr>
              <a:t> </a:t>
            </a:r>
            <a:fld id="{EB4F9DCB-1802-445B-9D39-B181FF4DC959}" type="slidenum">
              <a:rPr lang="ru-RU" sz="2100" smtClean="0">
                <a:solidFill>
                  <a:schemeClr val="bg1"/>
                </a:solidFill>
                <a:latin typeface="+mn-lt"/>
                <a:cs typeface="+mn-cs"/>
              </a:rPr>
              <a:pPr defTabSz="816296" fontAlgn="auto">
                <a:lnSpc>
                  <a:spcPts val="1878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21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77" y="2184037"/>
            <a:ext cx="2899303" cy="1998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7066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Спасибо за внимание!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701843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1178</TotalTime>
  <Words>424</Words>
  <Application>Microsoft Office PowerPoint</Application>
  <PresentationFormat>Экран (4:3)</PresentationFormat>
  <Paragraphs>127</Paragraphs>
  <Slides>6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1" baseType="lpstr">
      <vt:lpstr>Arial</vt:lpstr>
      <vt:lpstr>Arial Narrow</vt:lpstr>
      <vt:lpstr>Calibri</vt:lpstr>
      <vt:lpstr>Wingdings</vt:lpstr>
      <vt:lpstr>Тема1</vt:lpstr>
      <vt:lpstr>Налоговые аспекты реализации в Приморском крае инвестиционных режимов ТОР и СПВ</vt:lpstr>
      <vt:lpstr>Реализация экономических моделей  в Приморье</vt:lpstr>
      <vt:lpstr>Динамика поступлений налоговых доходов в консолидированный бюджет Приморского края</vt:lpstr>
      <vt:lpstr>Преференции</vt:lpstr>
      <vt:lpstr>Риски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DELL</dc:creator>
  <cp:lastModifiedBy>Кальницкий Олег Евгеньевич</cp:lastModifiedBy>
  <cp:revision>104</cp:revision>
  <cp:lastPrinted>2019-11-26T03:20:38Z</cp:lastPrinted>
  <dcterms:created xsi:type="dcterms:W3CDTF">2019-08-26T04:32:34Z</dcterms:created>
  <dcterms:modified xsi:type="dcterms:W3CDTF">2019-12-03T05:03:54Z</dcterms:modified>
</cp:coreProperties>
</file>